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64" r:id="rId11"/>
    <p:sldId id="275" r:id="rId12"/>
    <p:sldId id="274" r:id="rId13"/>
    <p:sldId id="266" r:id="rId14"/>
    <p:sldId id="271" r:id="rId15"/>
    <p:sldId id="268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dec Pro" panose="020B0600000101010101" charset="0"/>
      <p:regular r:id="rId21"/>
    </p:embeddedFont>
    <p:embeddedFont>
      <p:font typeface="Codec Pro Bold" panose="020B0600000101010101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11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1.svg"/><Relationship Id="rId7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1599" flipH="1">
            <a:off x="3417775" y="567484"/>
            <a:ext cx="18735059" cy="9231274"/>
          </a:xfrm>
          <a:custGeom>
            <a:avLst/>
            <a:gdLst/>
            <a:ahLst/>
            <a:cxnLst/>
            <a:rect l="l" t="t" r="r" b="b"/>
            <a:pathLst>
              <a:path w="18735059" h="9231274">
                <a:moveTo>
                  <a:pt x="18735059" y="0"/>
                </a:moveTo>
                <a:lnTo>
                  <a:pt x="0" y="0"/>
                </a:lnTo>
                <a:lnTo>
                  <a:pt x="0" y="9231275"/>
                </a:lnTo>
                <a:lnTo>
                  <a:pt x="18735059" y="9231275"/>
                </a:lnTo>
                <a:lnTo>
                  <a:pt x="18735059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184232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0" y="0"/>
                </a:moveTo>
                <a:lnTo>
                  <a:pt x="12655463" y="0"/>
                </a:lnTo>
                <a:lnTo>
                  <a:pt x="12655463" y="12655464"/>
                </a:lnTo>
                <a:lnTo>
                  <a:pt x="0" y="1265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66800" y="1028700"/>
            <a:ext cx="4169586" cy="592007"/>
            <a:chOff x="0" y="0"/>
            <a:chExt cx="5559448" cy="7893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7125" cy="789342"/>
            </a:xfrm>
            <a:custGeom>
              <a:avLst/>
              <a:gdLst/>
              <a:ahLst/>
              <a:cxnLst/>
              <a:rect l="l" t="t" r="r" b="b"/>
              <a:pathLst>
                <a:path w="957125" h="789342">
                  <a:moveTo>
                    <a:pt x="0" y="0"/>
                  </a:moveTo>
                  <a:lnTo>
                    <a:pt x="957125" y="0"/>
                  </a:lnTo>
                  <a:lnTo>
                    <a:pt x="957125" y="789342"/>
                  </a:lnTo>
                  <a:lnTo>
                    <a:pt x="0" y="789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233052" y="95395"/>
              <a:ext cx="4326396" cy="522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634444"/>
            <a:ext cx="16230600" cy="404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0"/>
              </a:lnSpc>
            </a:pPr>
            <a:r>
              <a:rPr lang="en-US" sz="10500" b="1" dirty="0" err="1">
                <a:solidFill>
                  <a:srgbClr val="FFFFFF"/>
                </a:solidFill>
                <a:ea typeface="Codec Pro Bold"/>
              </a:rPr>
              <a:t>나의</a:t>
            </a:r>
            <a:r>
              <a:rPr lang="en-US" sz="105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10500" b="1" dirty="0" err="1">
                <a:solidFill>
                  <a:srgbClr val="FFFFFF"/>
                </a:solidFill>
                <a:ea typeface="Codec Pro Bold"/>
              </a:rPr>
              <a:t>성장</a:t>
            </a:r>
            <a:r>
              <a:rPr lang="en-US" sz="105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10500" b="1" dirty="0" err="1">
                <a:solidFill>
                  <a:srgbClr val="FFFFFF"/>
                </a:solidFill>
                <a:ea typeface="Codec Pro Bold"/>
              </a:rPr>
              <a:t>이야기</a:t>
            </a:r>
            <a:endParaRPr lang="en-US" sz="10500" b="1" dirty="0">
              <a:solidFill>
                <a:srgbClr val="FFFFFF"/>
              </a:solidFill>
              <a:ea typeface="Codec Pro Bold"/>
            </a:endParaRPr>
          </a:p>
          <a:p>
            <a:pPr>
              <a:lnSpc>
                <a:spcPts val="10500"/>
              </a:lnSpc>
            </a:pPr>
            <a:endParaRPr lang="en-US" sz="10500" b="1" dirty="0">
              <a:solidFill>
                <a:srgbClr val="FFFFFF"/>
              </a:solidFill>
              <a:ea typeface="Codec Pro Bold"/>
            </a:endParaRPr>
          </a:p>
          <a:p>
            <a:pPr>
              <a:lnSpc>
                <a:spcPts val="10500"/>
              </a:lnSpc>
            </a:pPr>
            <a:r>
              <a:rPr lang="en-US" sz="10500" b="1" dirty="0" err="1">
                <a:solidFill>
                  <a:srgbClr val="FFFFFF"/>
                </a:solidFill>
                <a:ea typeface="Codec Pro Bold"/>
              </a:rPr>
              <a:t>목표와</a:t>
            </a:r>
            <a:r>
              <a:rPr lang="en-US" sz="105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10500" b="1" dirty="0" err="1">
                <a:solidFill>
                  <a:srgbClr val="FFFFFF"/>
                </a:solidFill>
                <a:ea typeface="Codec Pro Bold"/>
              </a:rPr>
              <a:t>비전</a:t>
            </a:r>
            <a:endParaRPr lang="en-US" sz="10500" b="1" dirty="0">
              <a:solidFill>
                <a:srgbClr val="FFFFFF"/>
              </a:solidFill>
              <a:ea typeface="Codec Pr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1599" flipH="1">
            <a:off x="-3494219" y="5334472"/>
            <a:ext cx="14024293" cy="6910152"/>
          </a:xfrm>
          <a:custGeom>
            <a:avLst/>
            <a:gdLst/>
            <a:ahLst/>
            <a:cxnLst/>
            <a:rect l="l" t="t" r="r" b="b"/>
            <a:pathLst>
              <a:path w="14024293" h="6910152">
                <a:moveTo>
                  <a:pt x="14024293" y="0"/>
                </a:moveTo>
                <a:lnTo>
                  <a:pt x="0" y="0"/>
                </a:lnTo>
                <a:lnTo>
                  <a:pt x="0" y="6910152"/>
                </a:lnTo>
                <a:lnTo>
                  <a:pt x="14024293" y="6910152"/>
                </a:lnTo>
                <a:lnTo>
                  <a:pt x="14024293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37928" y="1510867"/>
            <a:ext cx="11862964" cy="1101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ko-KR" altLang="en-US" sz="8800" b="1" dirty="0">
                <a:solidFill>
                  <a:srgbClr val="FFFFFF"/>
                </a:solidFill>
                <a:latin typeface="Codec Pro Bold"/>
                <a:ea typeface="Codec Pro Bold"/>
              </a:rPr>
              <a:t>목숨을 건 마지막 발악</a:t>
            </a:r>
            <a:endParaRPr lang="en-US" altLang="ko-KR" sz="8800" b="1" dirty="0">
              <a:solidFill>
                <a:srgbClr val="FFFFFF"/>
              </a:solidFill>
              <a:latin typeface="Codec Pro Bold"/>
              <a:ea typeface="Codec Pro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AD76A-562B-40E6-8790-F436FB5AD4F4}"/>
              </a:ext>
            </a:extLst>
          </p:cNvPr>
          <p:cNvSpPr txBox="1"/>
          <p:nvPr/>
        </p:nvSpPr>
        <p:spPr>
          <a:xfrm>
            <a:off x="4876800" y="3619500"/>
            <a:ext cx="13411200" cy="6467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499"/>
              </a:lnSpc>
            </a:pPr>
            <a:r>
              <a:rPr lang="ko-KR" altLang="en-US" sz="4800" b="1" dirty="0">
                <a:solidFill>
                  <a:srgbClr val="FFFFFF"/>
                </a:solidFill>
                <a:latin typeface="Codec Pro Bold"/>
                <a:ea typeface="Codec Pro Bold"/>
              </a:rPr>
              <a:t>병상에서 미래를 읽고 특허를 쓰다</a:t>
            </a:r>
            <a:r>
              <a:rPr lang="en-US" altLang="ko-KR" sz="4800" b="1" dirty="0">
                <a:solidFill>
                  <a:srgbClr val="FFFFFF"/>
                </a:solidFill>
                <a:latin typeface="Codec Pro Bold"/>
                <a:ea typeface="Codec Pro Bold"/>
              </a:rPr>
              <a:t>.</a:t>
            </a:r>
          </a:p>
          <a:p>
            <a:pPr algn="ctr">
              <a:lnSpc>
                <a:spcPts val="8499"/>
              </a:lnSpc>
            </a:pPr>
            <a:r>
              <a:rPr lang="ko-KR" altLang="en-US" sz="2800" dirty="0">
                <a:solidFill>
                  <a:srgbClr val="FFFFFF"/>
                </a:solidFill>
                <a:latin typeface="Codec Pro Bold"/>
                <a:ea typeface="Codec Pro Bold"/>
              </a:rPr>
              <a:t>나를 무너뜨리는 것도 나 자신이고</a:t>
            </a:r>
            <a:endParaRPr lang="en-US" altLang="ko-KR" sz="2800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 algn="ctr">
              <a:lnSpc>
                <a:spcPts val="8499"/>
              </a:lnSpc>
            </a:pPr>
            <a:r>
              <a:rPr lang="ko-KR" altLang="en-US" sz="2800" dirty="0">
                <a:solidFill>
                  <a:srgbClr val="FFFFFF"/>
                </a:solidFill>
                <a:latin typeface="Codec Pro Bold"/>
                <a:ea typeface="Codec Pro Bold"/>
              </a:rPr>
              <a:t>나를 일으켜 세우는 것도 나 자신이다</a:t>
            </a:r>
            <a:r>
              <a:rPr lang="en-US" altLang="ko-KR" sz="2800" dirty="0">
                <a:solidFill>
                  <a:srgbClr val="FFFFFF"/>
                </a:solidFill>
                <a:latin typeface="Codec Pro Bold"/>
                <a:ea typeface="Codec Pro Bold"/>
              </a:rPr>
              <a:t>,</a:t>
            </a:r>
          </a:p>
          <a:p>
            <a:pPr algn="ctr">
              <a:lnSpc>
                <a:spcPts val="8499"/>
              </a:lnSpc>
            </a:pPr>
            <a:r>
              <a:rPr lang="ko-KR" altLang="en-US" sz="2800" dirty="0">
                <a:solidFill>
                  <a:srgbClr val="FFFFFF"/>
                </a:solidFill>
                <a:latin typeface="Codec Pro Bold"/>
                <a:ea typeface="Codec Pro Bold"/>
              </a:rPr>
              <a:t>마음이 무너지지 않으면 그 무엇도 무너지지 않는다</a:t>
            </a:r>
            <a:r>
              <a:rPr lang="en-US" altLang="ko-KR" sz="2800" dirty="0">
                <a:solidFill>
                  <a:srgbClr val="FFFFFF"/>
                </a:solidFill>
                <a:latin typeface="Codec Pro Bold"/>
                <a:ea typeface="Codec Pro Bold"/>
              </a:rPr>
              <a:t>.</a:t>
            </a:r>
          </a:p>
          <a:p>
            <a:pPr algn="ctr">
              <a:lnSpc>
                <a:spcPts val="8499"/>
              </a:lnSpc>
            </a:pPr>
            <a:r>
              <a:rPr lang="ko-KR" altLang="en-US" sz="2800" dirty="0">
                <a:solidFill>
                  <a:srgbClr val="FFFFFF"/>
                </a:solidFill>
                <a:latin typeface="Codec Pro Bold"/>
                <a:ea typeface="Codec Pro Bold"/>
              </a:rPr>
              <a:t>나는 미련과 후회를 이 세상에 남겨놓고 싶지 않았다</a:t>
            </a:r>
            <a:r>
              <a:rPr lang="en-US" altLang="ko-KR" sz="2800" dirty="0">
                <a:solidFill>
                  <a:srgbClr val="FFFFFF"/>
                </a:solidFill>
                <a:latin typeface="Codec Pro Bold"/>
                <a:ea typeface="Codec Pro Bold"/>
              </a:rPr>
              <a:t>.</a:t>
            </a:r>
          </a:p>
          <a:p>
            <a:pPr algn="ctr">
              <a:lnSpc>
                <a:spcPts val="8499"/>
              </a:lnSpc>
            </a:pPr>
            <a:endParaRPr lang="en-US" altLang="ko-KR" sz="3200" dirty="0">
              <a:solidFill>
                <a:srgbClr val="FFFFFF"/>
              </a:solidFill>
              <a:latin typeface="Codec Pro Bold"/>
              <a:ea typeface="Codec Pro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3AD76A-562B-40E6-8790-F436FB5AD4F4}"/>
              </a:ext>
            </a:extLst>
          </p:cNvPr>
          <p:cNvSpPr txBox="1"/>
          <p:nvPr/>
        </p:nvSpPr>
        <p:spPr>
          <a:xfrm>
            <a:off x="4876800" y="3619500"/>
            <a:ext cx="13411200" cy="21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499"/>
              </a:lnSpc>
            </a:pPr>
            <a:endParaRPr lang="en-US" altLang="ko-KR" sz="3200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 algn="ctr">
              <a:lnSpc>
                <a:spcPts val="8499"/>
              </a:lnSpc>
            </a:pPr>
            <a:endParaRPr lang="en-US" altLang="ko-KR" sz="3200" dirty="0">
              <a:solidFill>
                <a:srgbClr val="FFFFFF"/>
              </a:solidFill>
              <a:latin typeface="Codec Pro Bold"/>
              <a:ea typeface="Codec Pro Bold"/>
            </a:endParaRPr>
          </a:p>
        </p:txBody>
      </p:sp>
      <p:pic>
        <p:nvPicPr>
          <p:cNvPr id="3074" name="Picture 2" descr="초점] '미래 기술' 스마트 안경, 가상현실 도래로 '성큼'">
            <a:extLst>
              <a:ext uri="{FF2B5EF4-FFF2-40B4-BE49-F238E27FC236}">
                <a16:creationId xmlns:a16="http://schemas.microsoft.com/office/drawing/2014/main" id="{92DB9936-376D-44EB-9F24-4FE21268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-428590"/>
            <a:ext cx="12801600" cy="1067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rot="211599" flipH="1">
            <a:off x="-3494219" y="5334472"/>
            <a:ext cx="14024293" cy="6910152"/>
          </a:xfrm>
          <a:custGeom>
            <a:avLst/>
            <a:gdLst/>
            <a:ahLst/>
            <a:cxnLst/>
            <a:rect l="l" t="t" r="r" b="b"/>
            <a:pathLst>
              <a:path w="14024293" h="6910152">
                <a:moveTo>
                  <a:pt x="14024293" y="0"/>
                </a:moveTo>
                <a:lnTo>
                  <a:pt x="0" y="0"/>
                </a:lnTo>
                <a:lnTo>
                  <a:pt x="0" y="6910152"/>
                </a:lnTo>
                <a:lnTo>
                  <a:pt x="14024293" y="6910152"/>
                </a:lnTo>
                <a:lnTo>
                  <a:pt x="14024293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3944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905000" y="285750"/>
            <a:ext cx="12624964" cy="992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ko-KR" altLang="en-US" sz="5400" b="1" dirty="0" err="1">
                <a:solidFill>
                  <a:srgbClr val="FFFFFF"/>
                </a:solidFill>
                <a:latin typeface="Codec Pro Bold"/>
                <a:ea typeface="Codec Pro Bold"/>
              </a:rPr>
              <a:t>세계최초원천기술특허</a:t>
            </a:r>
            <a:endParaRPr lang="en-US" sz="5400" b="1" dirty="0">
              <a:solidFill>
                <a:srgbClr val="FFFFFF"/>
              </a:solidFill>
              <a:latin typeface="Codec Pro Bold"/>
              <a:ea typeface="Codec Pro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048DD-35CF-4E50-85ED-A6183A1C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7101"/>
            <a:ext cx="7829550" cy="8210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1E8BA9-4892-4AB5-83F4-11968047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0"/>
            <a:ext cx="723304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4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658" y="7812263"/>
            <a:ext cx="14984685" cy="5421731"/>
          </a:xfrm>
          <a:custGeom>
            <a:avLst/>
            <a:gdLst/>
            <a:ahLst/>
            <a:cxnLst/>
            <a:rect l="l" t="t" r="r" b="b"/>
            <a:pathLst>
              <a:path w="14984685" h="5421731">
                <a:moveTo>
                  <a:pt x="0" y="0"/>
                </a:moveTo>
                <a:lnTo>
                  <a:pt x="14984684" y="0"/>
                </a:lnTo>
                <a:lnTo>
                  <a:pt x="14984684" y="5421731"/>
                </a:lnTo>
                <a:lnTo>
                  <a:pt x="0" y="5421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371446" cy="10371446"/>
          </a:xfrm>
          <a:custGeom>
            <a:avLst/>
            <a:gdLst/>
            <a:ahLst/>
            <a:cxnLst/>
            <a:rect l="l" t="t" r="r" b="b"/>
            <a:pathLst>
              <a:path w="10371446" h="10371446">
                <a:moveTo>
                  <a:pt x="0" y="0"/>
                </a:moveTo>
                <a:lnTo>
                  <a:pt x="10371446" y="0"/>
                </a:lnTo>
                <a:lnTo>
                  <a:pt x="10371446" y="10371446"/>
                </a:lnTo>
                <a:lnTo>
                  <a:pt x="0" y="10371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3231654" y="2476500"/>
            <a:ext cx="1182469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ko-KR" altLang="en-US" sz="7500" dirty="0">
                <a:solidFill>
                  <a:srgbClr val="FFFFFF"/>
                </a:solidFill>
                <a:ea typeface="Codec Pro Bold"/>
              </a:rPr>
              <a:t>스마트 </a:t>
            </a:r>
            <a:r>
              <a:rPr lang="ko-KR" altLang="en-US" sz="7500" dirty="0" err="1">
                <a:solidFill>
                  <a:srgbClr val="FFFFFF"/>
                </a:solidFill>
                <a:ea typeface="Codec Pro Bold"/>
              </a:rPr>
              <a:t>글래스</a:t>
            </a:r>
            <a:endParaRPr lang="en-US" altLang="ko-KR" sz="7500" dirty="0">
              <a:solidFill>
                <a:srgbClr val="FFFFFF"/>
              </a:solidFill>
              <a:ea typeface="Codec Pro Bold"/>
            </a:endParaRPr>
          </a:p>
          <a:p>
            <a:pPr algn="ctr">
              <a:lnSpc>
                <a:spcPts val="8250"/>
              </a:lnSpc>
            </a:pPr>
            <a:r>
              <a:rPr lang="en-US" altLang="ko-KR" sz="7500" dirty="0">
                <a:solidFill>
                  <a:srgbClr val="FFFFFF"/>
                </a:solidFill>
                <a:ea typeface="Codec Pro Bold"/>
              </a:rPr>
              <a:t>AI</a:t>
            </a:r>
            <a:r>
              <a:rPr lang="ko-KR" altLang="en-US" sz="7500" dirty="0">
                <a:solidFill>
                  <a:srgbClr val="FFFFFF"/>
                </a:solidFill>
                <a:ea typeface="Codec Pro Bold"/>
              </a:rPr>
              <a:t>와 결합된 제 </a:t>
            </a:r>
            <a:r>
              <a:rPr lang="en-US" altLang="ko-KR" sz="7500" dirty="0">
                <a:solidFill>
                  <a:srgbClr val="FFFFFF"/>
                </a:solidFill>
                <a:ea typeface="Codec Pro Bold"/>
              </a:rPr>
              <a:t>3</a:t>
            </a:r>
            <a:r>
              <a:rPr lang="ko-KR" altLang="en-US" sz="7500" dirty="0">
                <a:solidFill>
                  <a:srgbClr val="FFFFFF"/>
                </a:solidFill>
                <a:ea typeface="Codec Pro Bold"/>
              </a:rPr>
              <a:t>의 플랫폼</a:t>
            </a:r>
            <a:endParaRPr lang="en-US" altLang="ko-KR" sz="7500" dirty="0">
              <a:solidFill>
                <a:srgbClr val="FFFFFF"/>
              </a:solidFill>
              <a:ea typeface="Codec Pro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6436B-1EFC-4784-AA81-9722F0727055}"/>
              </a:ext>
            </a:extLst>
          </p:cNvPr>
          <p:cNvSpPr txBox="1"/>
          <p:nvPr/>
        </p:nvSpPr>
        <p:spPr>
          <a:xfrm>
            <a:off x="4572000" y="5604969"/>
            <a:ext cx="9144000" cy="211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250"/>
              </a:lnSpc>
            </a:pPr>
            <a:r>
              <a:rPr lang="ko-KR" altLang="en-US" sz="4800" dirty="0">
                <a:solidFill>
                  <a:srgbClr val="FFFFFF"/>
                </a:solidFill>
                <a:ea typeface="Codec Pro Bold"/>
              </a:rPr>
              <a:t>기업가치 </a:t>
            </a:r>
            <a:r>
              <a:rPr lang="en-US" altLang="ko-KR" sz="4800" dirty="0">
                <a:solidFill>
                  <a:srgbClr val="FFFFFF"/>
                </a:solidFill>
                <a:ea typeface="Codec Pro Bold"/>
              </a:rPr>
              <a:t>1679</a:t>
            </a:r>
            <a:r>
              <a:rPr lang="ko-KR" altLang="en-US" sz="4800" dirty="0">
                <a:solidFill>
                  <a:srgbClr val="FFFFFF"/>
                </a:solidFill>
                <a:ea typeface="Codec Pro Bold"/>
              </a:rPr>
              <a:t>얼 달러</a:t>
            </a:r>
            <a:endParaRPr lang="en-US" altLang="ko-KR" sz="4800" dirty="0">
              <a:solidFill>
                <a:srgbClr val="FFFFFF"/>
              </a:solidFill>
              <a:ea typeface="Codec Pro Bold"/>
            </a:endParaRPr>
          </a:p>
          <a:p>
            <a:pPr algn="ctr">
              <a:lnSpc>
                <a:spcPts val="8250"/>
              </a:lnSpc>
            </a:pPr>
            <a:r>
              <a:rPr lang="ko-KR" altLang="en-US" sz="4800" dirty="0">
                <a:solidFill>
                  <a:srgbClr val="FFFFFF"/>
                </a:solidFill>
                <a:ea typeface="Codec Pro Bold"/>
              </a:rPr>
              <a:t>미국 나스닥 상장</a:t>
            </a:r>
            <a:endParaRPr lang="en-US" altLang="ko-KR" sz="4800" dirty="0">
              <a:solidFill>
                <a:srgbClr val="FFFFFF"/>
              </a:solidFill>
              <a:ea typeface="Codec Pro Bold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31FF57F-671F-4DBE-A6D3-67294ABF838C}"/>
              </a:ext>
            </a:extLst>
          </p:cNvPr>
          <p:cNvSpPr/>
          <p:nvPr/>
        </p:nvSpPr>
        <p:spPr>
          <a:xfrm flipH="1">
            <a:off x="-7072917" y="2254660"/>
            <a:ext cx="19580773" cy="10003995"/>
          </a:xfrm>
          <a:custGeom>
            <a:avLst/>
            <a:gdLst/>
            <a:ahLst/>
            <a:cxnLst/>
            <a:rect l="l" t="t" r="r" b="b"/>
            <a:pathLst>
              <a:path w="19580773" h="10003995">
                <a:moveTo>
                  <a:pt x="19580774" y="0"/>
                </a:moveTo>
                <a:lnTo>
                  <a:pt x="0" y="0"/>
                </a:lnTo>
                <a:lnTo>
                  <a:pt x="0" y="10003995"/>
                </a:lnTo>
                <a:lnTo>
                  <a:pt x="19580774" y="10003995"/>
                </a:lnTo>
                <a:lnTo>
                  <a:pt x="19580774" y="0"/>
                </a:lnTo>
                <a:close/>
              </a:path>
            </a:pathLst>
          </a:custGeom>
          <a:blipFill>
            <a:blip r:embed="rId6">
              <a:alphaModFix amt="5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A1C188D1-A91E-48C8-B3FD-23B63B45C219}"/>
              </a:ext>
            </a:extLst>
          </p:cNvPr>
          <p:cNvSpPr/>
          <p:nvPr/>
        </p:nvSpPr>
        <p:spPr>
          <a:xfrm flipH="1">
            <a:off x="7468913" y="-3041478"/>
            <a:ext cx="19580773" cy="10003995"/>
          </a:xfrm>
          <a:custGeom>
            <a:avLst/>
            <a:gdLst/>
            <a:ahLst/>
            <a:cxnLst/>
            <a:rect l="l" t="t" r="r" b="b"/>
            <a:pathLst>
              <a:path w="19580773" h="10003995">
                <a:moveTo>
                  <a:pt x="19580774" y="0"/>
                </a:moveTo>
                <a:lnTo>
                  <a:pt x="0" y="0"/>
                </a:lnTo>
                <a:lnTo>
                  <a:pt x="0" y="10003995"/>
                </a:lnTo>
                <a:lnTo>
                  <a:pt x="19580774" y="10003995"/>
                </a:lnTo>
                <a:lnTo>
                  <a:pt x="19580774" y="0"/>
                </a:lnTo>
                <a:close/>
              </a:path>
            </a:pathLst>
          </a:custGeom>
          <a:blipFill>
            <a:blip r:embed="rId6">
              <a:alphaModFix amt="5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505480" y="6935324"/>
            <a:ext cx="19100612" cy="6910949"/>
          </a:xfrm>
          <a:custGeom>
            <a:avLst/>
            <a:gdLst/>
            <a:ahLst/>
            <a:cxnLst/>
            <a:rect l="l" t="t" r="r" b="b"/>
            <a:pathLst>
              <a:path w="19100612" h="6910949">
                <a:moveTo>
                  <a:pt x="19100612" y="6910949"/>
                </a:moveTo>
                <a:lnTo>
                  <a:pt x="0" y="6910949"/>
                </a:lnTo>
                <a:lnTo>
                  <a:pt x="0" y="0"/>
                </a:lnTo>
                <a:lnTo>
                  <a:pt x="19100612" y="0"/>
                </a:lnTo>
                <a:lnTo>
                  <a:pt x="19100612" y="6910949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589535" y="-1339929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12655463" y="0"/>
                </a:moveTo>
                <a:lnTo>
                  <a:pt x="0" y="0"/>
                </a:lnTo>
                <a:lnTo>
                  <a:pt x="0" y="12655463"/>
                </a:lnTo>
                <a:lnTo>
                  <a:pt x="12655463" y="12655463"/>
                </a:lnTo>
                <a:lnTo>
                  <a:pt x="126554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9600" y="4689534"/>
            <a:ext cx="8744958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0"/>
              </a:lnSpc>
            </a:pPr>
            <a:r>
              <a:rPr lang="ko-KR" altLang="en-US" sz="5500" b="1" dirty="0">
                <a:solidFill>
                  <a:srgbClr val="FFFFFF"/>
                </a:solidFill>
                <a:ea typeface="Codec Pro Bold"/>
              </a:rPr>
              <a:t>꿈에 그리던</a:t>
            </a:r>
            <a:endParaRPr lang="en-US" sz="5500" b="1" dirty="0">
              <a:solidFill>
                <a:srgbClr val="FFFFFF"/>
              </a:solidFill>
              <a:ea typeface="Codec Pro Bold"/>
            </a:endParaRPr>
          </a:p>
          <a:p>
            <a:pPr>
              <a:lnSpc>
                <a:spcPts val="6050"/>
              </a:lnSpc>
            </a:pPr>
            <a:r>
              <a:rPr lang="en-US" sz="5500" b="1" dirty="0" err="1">
                <a:solidFill>
                  <a:srgbClr val="FFFFFF"/>
                </a:solidFill>
                <a:ea typeface="Codec Pro Bold"/>
              </a:rPr>
              <a:t>사옥</a:t>
            </a:r>
            <a:r>
              <a:rPr lang="en-US" sz="55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5500" b="1" dirty="0" err="1">
                <a:solidFill>
                  <a:srgbClr val="FFFFFF"/>
                </a:solidFill>
                <a:ea typeface="Codec Pro Bold"/>
              </a:rPr>
              <a:t>조감도</a:t>
            </a:r>
            <a:r>
              <a:rPr lang="en-US" sz="55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5500" b="1" dirty="0" err="1">
                <a:solidFill>
                  <a:srgbClr val="FFFFFF"/>
                </a:solidFill>
                <a:ea typeface="Codec Pro Bold"/>
              </a:rPr>
              <a:t>완성</a:t>
            </a:r>
            <a:endParaRPr lang="en-US" sz="5500" b="1" dirty="0">
              <a:solidFill>
                <a:srgbClr val="FFFFFF"/>
              </a:solidFill>
              <a:ea typeface="Codec Pro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364189-4D70-466F-B7A0-918A5B748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361" y="1836619"/>
            <a:ext cx="9988731" cy="70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05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87681" y="1448791"/>
            <a:ext cx="3471619" cy="1710562"/>
          </a:xfrm>
          <a:custGeom>
            <a:avLst/>
            <a:gdLst/>
            <a:ahLst/>
            <a:cxnLst/>
            <a:rect l="l" t="t" r="r" b="b"/>
            <a:pathLst>
              <a:path w="3471619" h="1710562">
                <a:moveTo>
                  <a:pt x="0" y="0"/>
                </a:moveTo>
                <a:lnTo>
                  <a:pt x="3471619" y="0"/>
                </a:lnTo>
                <a:lnTo>
                  <a:pt x="3471619" y="1710561"/>
                </a:lnTo>
                <a:lnTo>
                  <a:pt x="0" y="1710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01067" y="3802336"/>
            <a:ext cx="3158233" cy="2302639"/>
          </a:xfrm>
          <a:custGeom>
            <a:avLst/>
            <a:gdLst/>
            <a:ahLst/>
            <a:cxnLst/>
            <a:rect l="l" t="t" r="r" b="b"/>
            <a:pathLst>
              <a:path w="3158233" h="2302639">
                <a:moveTo>
                  <a:pt x="0" y="0"/>
                </a:moveTo>
                <a:lnTo>
                  <a:pt x="3158233" y="0"/>
                </a:lnTo>
                <a:lnTo>
                  <a:pt x="3158233" y="2302639"/>
                </a:lnTo>
                <a:lnTo>
                  <a:pt x="0" y="2302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78635" y="1493902"/>
            <a:ext cx="3171483" cy="1620340"/>
          </a:xfrm>
          <a:custGeom>
            <a:avLst/>
            <a:gdLst/>
            <a:ahLst/>
            <a:cxnLst/>
            <a:rect l="l" t="t" r="r" b="b"/>
            <a:pathLst>
              <a:path w="3171483" h="1620340">
                <a:moveTo>
                  <a:pt x="0" y="0"/>
                </a:moveTo>
                <a:lnTo>
                  <a:pt x="3171484" y="0"/>
                </a:lnTo>
                <a:lnTo>
                  <a:pt x="3171484" y="1620339"/>
                </a:lnTo>
                <a:lnTo>
                  <a:pt x="0" y="162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17572" y="3802336"/>
            <a:ext cx="3264050" cy="2302639"/>
          </a:xfrm>
          <a:custGeom>
            <a:avLst/>
            <a:gdLst/>
            <a:ahLst/>
            <a:cxnLst/>
            <a:rect l="l" t="t" r="r" b="b"/>
            <a:pathLst>
              <a:path w="3264050" h="2302639">
                <a:moveTo>
                  <a:pt x="0" y="0"/>
                </a:moveTo>
                <a:lnTo>
                  <a:pt x="3264050" y="0"/>
                </a:lnTo>
                <a:lnTo>
                  <a:pt x="3264050" y="2302639"/>
                </a:lnTo>
                <a:lnTo>
                  <a:pt x="0" y="23026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08064" y="1499536"/>
            <a:ext cx="2118094" cy="1659816"/>
          </a:xfrm>
          <a:custGeom>
            <a:avLst/>
            <a:gdLst/>
            <a:ahLst/>
            <a:cxnLst/>
            <a:rect l="l" t="t" r="r" b="b"/>
            <a:pathLst>
              <a:path w="2118094" h="1659816">
                <a:moveTo>
                  <a:pt x="0" y="0"/>
                </a:moveTo>
                <a:lnTo>
                  <a:pt x="2118094" y="0"/>
                </a:lnTo>
                <a:lnTo>
                  <a:pt x="2118094" y="1659816"/>
                </a:lnTo>
                <a:lnTo>
                  <a:pt x="0" y="1659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08064" y="3802336"/>
            <a:ext cx="2449712" cy="2373993"/>
          </a:xfrm>
          <a:custGeom>
            <a:avLst/>
            <a:gdLst/>
            <a:ahLst/>
            <a:cxnLst/>
            <a:rect l="l" t="t" r="r" b="b"/>
            <a:pathLst>
              <a:path w="2449712" h="2373993">
                <a:moveTo>
                  <a:pt x="0" y="0"/>
                </a:moveTo>
                <a:lnTo>
                  <a:pt x="2449712" y="0"/>
                </a:lnTo>
                <a:lnTo>
                  <a:pt x="2449712" y="2373993"/>
                </a:lnTo>
                <a:lnTo>
                  <a:pt x="0" y="23739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92470" y="6824029"/>
            <a:ext cx="5566830" cy="2014180"/>
          </a:xfrm>
          <a:custGeom>
            <a:avLst/>
            <a:gdLst/>
            <a:ahLst/>
            <a:cxnLst/>
            <a:rect l="l" t="t" r="r" b="b"/>
            <a:pathLst>
              <a:path w="5566830" h="2014180">
                <a:moveTo>
                  <a:pt x="0" y="0"/>
                </a:moveTo>
                <a:lnTo>
                  <a:pt x="5566830" y="0"/>
                </a:lnTo>
                <a:lnTo>
                  <a:pt x="5566830" y="2014180"/>
                </a:lnTo>
                <a:lnTo>
                  <a:pt x="0" y="20141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08064" y="6977244"/>
            <a:ext cx="3427965" cy="1707750"/>
          </a:xfrm>
          <a:custGeom>
            <a:avLst/>
            <a:gdLst/>
            <a:ahLst/>
            <a:cxnLst/>
            <a:rect l="l" t="t" r="r" b="b"/>
            <a:pathLst>
              <a:path w="3427965" h="1707750">
                <a:moveTo>
                  <a:pt x="0" y="0"/>
                </a:moveTo>
                <a:lnTo>
                  <a:pt x="3427964" y="0"/>
                </a:lnTo>
                <a:lnTo>
                  <a:pt x="3427964" y="1707750"/>
                </a:lnTo>
                <a:lnTo>
                  <a:pt x="0" y="1707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58008" y="4729866"/>
            <a:ext cx="5771288" cy="3101253"/>
            <a:chOff x="0" y="-47625"/>
            <a:chExt cx="7695051" cy="413500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544325"/>
              <a:ext cx="7695051" cy="543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endParaRPr lang="en-US" sz="2400" dirty="0">
                <a:solidFill>
                  <a:srgbClr val="FFFFFF"/>
                </a:solidFill>
                <a:latin typeface="Codec Pr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695051" cy="141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ko-KR" altLang="en-US" sz="7500" dirty="0">
                  <a:solidFill>
                    <a:srgbClr val="FFFFFF"/>
                  </a:solidFill>
                  <a:latin typeface="Codec Pro Bold"/>
                </a:rPr>
                <a:t>감사합니다</a:t>
              </a:r>
              <a:r>
                <a:rPr lang="en-US" altLang="ko-KR" sz="7500" dirty="0">
                  <a:solidFill>
                    <a:srgbClr val="FFFFFF"/>
                  </a:solidFill>
                  <a:latin typeface="Codec Pro Bold"/>
                </a:rPr>
                <a:t>.</a:t>
              </a:r>
              <a:endParaRPr lang="en-US" sz="7500" dirty="0">
                <a:solidFill>
                  <a:srgbClr val="FFFFFF"/>
                </a:solidFill>
                <a:latin typeface="Codec Pro 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738414" y="1992805"/>
            <a:ext cx="18708883" cy="9558538"/>
          </a:xfrm>
          <a:custGeom>
            <a:avLst/>
            <a:gdLst/>
            <a:ahLst/>
            <a:cxnLst/>
            <a:rect l="l" t="t" r="r" b="b"/>
            <a:pathLst>
              <a:path w="18708883" h="9558538">
                <a:moveTo>
                  <a:pt x="18708883" y="0"/>
                </a:moveTo>
                <a:lnTo>
                  <a:pt x="0" y="0"/>
                </a:lnTo>
                <a:lnTo>
                  <a:pt x="0" y="9558538"/>
                </a:lnTo>
                <a:lnTo>
                  <a:pt x="18708883" y="9558538"/>
                </a:lnTo>
                <a:lnTo>
                  <a:pt x="187088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46516" y="893019"/>
            <a:ext cx="8389080" cy="8202656"/>
          </a:xfrm>
          <a:custGeom>
            <a:avLst/>
            <a:gdLst/>
            <a:ahLst/>
            <a:cxnLst/>
            <a:rect l="l" t="t" r="r" b="b"/>
            <a:pathLst>
              <a:path w="8389080" h="8202656">
                <a:moveTo>
                  <a:pt x="0" y="0"/>
                </a:moveTo>
                <a:lnTo>
                  <a:pt x="8389081" y="0"/>
                </a:lnTo>
                <a:lnTo>
                  <a:pt x="8389081" y="8202657"/>
                </a:lnTo>
                <a:lnTo>
                  <a:pt x="0" y="820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65195" y="1816168"/>
            <a:ext cx="7278805" cy="10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 b="1" dirty="0" err="1">
                <a:solidFill>
                  <a:srgbClr val="FFFFFF"/>
                </a:solidFill>
                <a:latin typeface="Codec Pro Bold"/>
                <a:ea typeface="Codec Pro Bold"/>
              </a:rPr>
              <a:t>나의</a:t>
            </a:r>
            <a:r>
              <a:rPr lang="en-US" sz="8499" b="1" dirty="0">
                <a:solidFill>
                  <a:srgbClr val="FFFFFF"/>
                </a:solidFill>
                <a:latin typeface="Codec Pro Bold"/>
                <a:ea typeface="Codec Pro Bold"/>
              </a:rPr>
              <a:t> 10년 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52800" y="4255074"/>
            <a:ext cx="2757139" cy="13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0"/>
              </a:lnSpc>
            </a:pPr>
            <a:r>
              <a:rPr lang="en-US" sz="3764" dirty="0" err="1">
                <a:solidFill>
                  <a:srgbClr val="FFFFFF"/>
                </a:solidFill>
                <a:ea typeface="Codec Pro"/>
              </a:rPr>
              <a:t>오로지</a:t>
            </a:r>
            <a:r>
              <a:rPr lang="en-US" sz="3764" dirty="0">
                <a:solidFill>
                  <a:srgbClr val="FFFFFF"/>
                </a:solidFill>
                <a:ea typeface="Codec Pro"/>
              </a:rPr>
              <a:t> </a:t>
            </a:r>
            <a:r>
              <a:rPr lang="en-US" sz="3764" dirty="0" err="1">
                <a:solidFill>
                  <a:srgbClr val="FFFFFF"/>
                </a:solidFill>
                <a:ea typeface="Codec Pro"/>
              </a:rPr>
              <a:t>생존</a:t>
            </a:r>
            <a:endParaRPr lang="en-US" sz="3764" dirty="0">
              <a:solidFill>
                <a:srgbClr val="FFFFFF"/>
              </a:solidFill>
              <a:ea typeface="Codec Pro"/>
            </a:endParaRPr>
          </a:p>
          <a:p>
            <a:pPr algn="ctr">
              <a:lnSpc>
                <a:spcPts val="5270"/>
              </a:lnSpc>
              <a:spcBef>
                <a:spcPct val="0"/>
              </a:spcBef>
            </a:pPr>
            <a:r>
              <a:rPr lang="en-US" sz="3764" dirty="0" err="1">
                <a:solidFill>
                  <a:srgbClr val="FFFFFF"/>
                </a:solidFill>
                <a:ea typeface="Codec Pro"/>
              </a:rPr>
              <a:t>처절했던</a:t>
            </a:r>
            <a:r>
              <a:rPr lang="en-US" sz="3764" dirty="0">
                <a:solidFill>
                  <a:srgbClr val="FFFFFF"/>
                </a:solidFill>
                <a:ea typeface="Codec Pro"/>
              </a:rPr>
              <a:t> 삶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505480" y="6935324"/>
            <a:ext cx="19100612" cy="6910949"/>
          </a:xfrm>
          <a:custGeom>
            <a:avLst/>
            <a:gdLst/>
            <a:ahLst/>
            <a:cxnLst/>
            <a:rect l="l" t="t" r="r" b="b"/>
            <a:pathLst>
              <a:path w="19100612" h="6910949">
                <a:moveTo>
                  <a:pt x="19100612" y="6910949"/>
                </a:moveTo>
                <a:lnTo>
                  <a:pt x="0" y="6910949"/>
                </a:lnTo>
                <a:lnTo>
                  <a:pt x="0" y="0"/>
                </a:lnTo>
                <a:lnTo>
                  <a:pt x="19100612" y="0"/>
                </a:lnTo>
                <a:lnTo>
                  <a:pt x="19100612" y="6910949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589535" y="-1339929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12655463" y="0"/>
                </a:moveTo>
                <a:lnTo>
                  <a:pt x="0" y="0"/>
                </a:lnTo>
                <a:lnTo>
                  <a:pt x="0" y="12655463"/>
                </a:lnTo>
                <a:lnTo>
                  <a:pt x="12655463" y="12655463"/>
                </a:lnTo>
                <a:lnTo>
                  <a:pt x="126554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53168" y="4269111"/>
            <a:ext cx="3921202" cy="5228996"/>
          </a:xfrm>
          <a:custGeom>
            <a:avLst/>
            <a:gdLst/>
            <a:ahLst/>
            <a:cxnLst/>
            <a:rect l="l" t="t" r="r" b="b"/>
            <a:pathLst>
              <a:path w="3921202" h="5228996">
                <a:moveTo>
                  <a:pt x="0" y="0"/>
                </a:moveTo>
                <a:lnTo>
                  <a:pt x="3921202" y="0"/>
                </a:lnTo>
                <a:lnTo>
                  <a:pt x="3921202" y="5228996"/>
                </a:lnTo>
                <a:lnTo>
                  <a:pt x="0" y="5228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53168" y="129110"/>
            <a:ext cx="4112268" cy="5140335"/>
          </a:xfrm>
          <a:custGeom>
            <a:avLst/>
            <a:gdLst/>
            <a:ahLst/>
            <a:cxnLst/>
            <a:rect l="l" t="t" r="r" b="b"/>
            <a:pathLst>
              <a:path w="4112268" h="5140335">
                <a:moveTo>
                  <a:pt x="0" y="0"/>
                </a:moveTo>
                <a:lnTo>
                  <a:pt x="4112269" y="0"/>
                </a:lnTo>
                <a:lnTo>
                  <a:pt x="4112269" y="5140336"/>
                </a:lnTo>
                <a:lnTo>
                  <a:pt x="0" y="5140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1484179" y="1633775"/>
            <a:ext cx="7121534" cy="5341150"/>
          </a:xfrm>
          <a:custGeom>
            <a:avLst/>
            <a:gdLst/>
            <a:ahLst/>
            <a:cxnLst/>
            <a:rect l="l" t="t" r="r" b="b"/>
            <a:pathLst>
              <a:path w="7121534" h="5341150">
                <a:moveTo>
                  <a:pt x="0" y="0"/>
                </a:moveTo>
                <a:lnTo>
                  <a:pt x="7121533" y="0"/>
                </a:lnTo>
                <a:lnTo>
                  <a:pt x="7121533" y="5341151"/>
                </a:lnTo>
                <a:lnTo>
                  <a:pt x="0" y="53411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08909" y="2794525"/>
            <a:ext cx="3760546" cy="3760546"/>
          </a:xfrm>
          <a:custGeom>
            <a:avLst/>
            <a:gdLst/>
            <a:ahLst/>
            <a:cxnLst/>
            <a:rect l="l" t="t" r="r" b="b"/>
            <a:pathLst>
              <a:path w="3760546" h="3760546">
                <a:moveTo>
                  <a:pt x="0" y="0"/>
                </a:moveTo>
                <a:lnTo>
                  <a:pt x="3760546" y="0"/>
                </a:lnTo>
                <a:lnTo>
                  <a:pt x="3760546" y="3760546"/>
                </a:lnTo>
                <a:lnTo>
                  <a:pt x="0" y="37605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61708"/>
            <a:ext cx="6878472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b="1" dirty="0" err="1">
                <a:solidFill>
                  <a:srgbClr val="FFFFFF"/>
                </a:solidFill>
                <a:ea typeface="Codec Pro Bold"/>
              </a:rPr>
              <a:t>귀인과의</a:t>
            </a:r>
            <a:r>
              <a:rPr lang="en-US" sz="7500" b="1" dirty="0">
                <a:solidFill>
                  <a:srgbClr val="FFFFFF"/>
                </a:solidFill>
                <a:ea typeface="Codec Pro Bold"/>
              </a:rPr>
              <a:t>  </a:t>
            </a:r>
            <a:r>
              <a:rPr lang="en-US" sz="7500" b="1" dirty="0" err="1">
                <a:solidFill>
                  <a:srgbClr val="FFFFFF"/>
                </a:solidFill>
                <a:ea typeface="Codec Pro Bold"/>
              </a:rPr>
              <a:t>만남</a:t>
            </a:r>
            <a:endParaRPr lang="en-US" sz="7500" b="1" dirty="0">
              <a:solidFill>
                <a:srgbClr val="FFFFFF"/>
              </a:solidFill>
              <a:ea typeface="Codec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61558" y="7867495"/>
            <a:ext cx="3921201" cy="741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23"/>
              </a:lnSpc>
              <a:spcBef>
                <a:spcPct val="0"/>
              </a:spcBef>
            </a:pPr>
            <a:r>
              <a:rPr lang="en-US" sz="4445" dirty="0" err="1">
                <a:solidFill>
                  <a:srgbClr val="FFFFFF"/>
                </a:solidFill>
                <a:ea typeface="Codec Pro"/>
              </a:rPr>
              <a:t>비약적인</a:t>
            </a:r>
            <a:r>
              <a:rPr lang="en-US" sz="4445" dirty="0">
                <a:solidFill>
                  <a:srgbClr val="FFFFFF"/>
                </a:solidFill>
                <a:ea typeface="Codec Pro"/>
              </a:rPr>
              <a:t> </a:t>
            </a:r>
            <a:r>
              <a:rPr lang="en-US" sz="4445" dirty="0" err="1">
                <a:solidFill>
                  <a:srgbClr val="FFFFFF"/>
                </a:solidFill>
                <a:ea typeface="Codec Pro"/>
              </a:rPr>
              <a:t>성장</a:t>
            </a:r>
            <a:endParaRPr lang="en-US" sz="4445" dirty="0">
              <a:solidFill>
                <a:srgbClr val="FFFFFF"/>
              </a:solidFill>
              <a:ea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00396" y="7016564"/>
            <a:ext cx="3760546" cy="512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3"/>
              </a:lnSpc>
              <a:spcBef>
                <a:spcPct val="0"/>
              </a:spcBef>
            </a:pPr>
            <a:r>
              <a:rPr lang="en-US" sz="3045" dirty="0">
                <a:solidFill>
                  <a:srgbClr val="FFFFFF"/>
                </a:solidFill>
                <a:ea typeface="Codec Pro"/>
              </a:rPr>
              <a:t>3</a:t>
            </a:r>
            <a:r>
              <a:rPr lang="ko-KR" altLang="en-US" sz="3045" dirty="0">
                <a:solidFill>
                  <a:srgbClr val="FFFFFF"/>
                </a:solidFill>
                <a:ea typeface="Codec Pro"/>
              </a:rPr>
              <a:t>명의 스승을 만나다</a:t>
            </a:r>
            <a:r>
              <a:rPr lang="en-US" altLang="ko-KR" sz="3045" dirty="0">
                <a:solidFill>
                  <a:srgbClr val="FFFFFF"/>
                </a:solidFill>
                <a:ea typeface="Codec Pro"/>
              </a:rPr>
              <a:t>.</a:t>
            </a:r>
            <a:endParaRPr lang="en-US" sz="3045" dirty="0">
              <a:solidFill>
                <a:srgbClr val="FFFFFF"/>
              </a:solidFill>
              <a:ea typeface="Codec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505480" y="6935324"/>
            <a:ext cx="19100612" cy="6910949"/>
          </a:xfrm>
          <a:custGeom>
            <a:avLst/>
            <a:gdLst/>
            <a:ahLst/>
            <a:cxnLst/>
            <a:rect l="l" t="t" r="r" b="b"/>
            <a:pathLst>
              <a:path w="19100612" h="6910949">
                <a:moveTo>
                  <a:pt x="19100612" y="6910949"/>
                </a:moveTo>
                <a:lnTo>
                  <a:pt x="0" y="6910949"/>
                </a:lnTo>
                <a:lnTo>
                  <a:pt x="0" y="0"/>
                </a:lnTo>
                <a:lnTo>
                  <a:pt x="19100612" y="0"/>
                </a:lnTo>
                <a:lnTo>
                  <a:pt x="19100612" y="6910949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589535" y="-1339929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12655463" y="0"/>
                </a:moveTo>
                <a:lnTo>
                  <a:pt x="0" y="0"/>
                </a:lnTo>
                <a:lnTo>
                  <a:pt x="0" y="12655463"/>
                </a:lnTo>
                <a:lnTo>
                  <a:pt x="12655463" y="12655463"/>
                </a:lnTo>
                <a:lnTo>
                  <a:pt x="126554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07545" y="1705121"/>
            <a:ext cx="9230738" cy="6565362"/>
          </a:xfrm>
          <a:custGeom>
            <a:avLst/>
            <a:gdLst/>
            <a:ahLst/>
            <a:cxnLst/>
            <a:rect l="l" t="t" r="r" b="b"/>
            <a:pathLst>
              <a:path w="9230738" h="6565362">
                <a:moveTo>
                  <a:pt x="0" y="0"/>
                </a:moveTo>
                <a:lnTo>
                  <a:pt x="9230738" y="0"/>
                </a:lnTo>
                <a:lnTo>
                  <a:pt x="9230738" y="6565362"/>
                </a:lnTo>
                <a:lnTo>
                  <a:pt x="0" y="6565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146170"/>
            <a:ext cx="8744958" cy="544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 dirty="0">
                <a:solidFill>
                  <a:srgbClr val="FFFFFF"/>
                </a:solidFill>
                <a:latin typeface="Codec Pro Bold"/>
              </a:rPr>
              <a:t>Project manager</a:t>
            </a:r>
          </a:p>
          <a:p>
            <a:pPr>
              <a:lnSpc>
                <a:spcPts val="6050"/>
              </a:lnSpc>
            </a:pPr>
            <a:r>
              <a:rPr lang="en-US" sz="5500" dirty="0">
                <a:solidFill>
                  <a:srgbClr val="FFFFFF"/>
                </a:solidFill>
                <a:latin typeface="Codec Pro Bold"/>
                <a:ea typeface="Codec Pro Bold"/>
              </a:rPr>
              <a:t>(PM) </a:t>
            </a:r>
            <a:r>
              <a:rPr lang="en-US" sz="5500" dirty="0" err="1">
                <a:solidFill>
                  <a:srgbClr val="FFFFFF"/>
                </a:solidFill>
                <a:latin typeface="Codec Pro Bold"/>
                <a:ea typeface="Codec Pro Bold"/>
              </a:rPr>
              <a:t>직책</a:t>
            </a:r>
            <a:endParaRPr lang="en-US" sz="5500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>
              <a:lnSpc>
                <a:spcPts val="6050"/>
              </a:lnSpc>
            </a:pPr>
            <a:endParaRPr lang="en-US" sz="5500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>
              <a:lnSpc>
                <a:spcPts val="6050"/>
              </a:lnSpc>
            </a:pPr>
            <a:r>
              <a:rPr lang="en-US" sz="5500" dirty="0" err="1">
                <a:solidFill>
                  <a:srgbClr val="FFFFFF"/>
                </a:solidFill>
                <a:ea typeface="Codec Pro Bold"/>
              </a:rPr>
              <a:t>그리고</a:t>
            </a:r>
            <a:endParaRPr lang="en-US" sz="5500" dirty="0">
              <a:solidFill>
                <a:srgbClr val="FFFFFF"/>
              </a:solidFill>
              <a:ea typeface="Codec Pro Bold"/>
            </a:endParaRPr>
          </a:p>
          <a:p>
            <a:pPr>
              <a:lnSpc>
                <a:spcPts val="6050"/>
              </a:lnSpc>
            </a:pPr>
            <a:endParaRPr lang="en-US" sz="5500" dirty="0">
              <a:solidFill>
                <a:srgbClr val="FFFFFF"/>
              </a:solidFill>
              <a:ea typeface="Codec Pro Bold"/>
            </a:endParaRPr>
          </a:p>
          <a:p>
            <a:pPr>
              <a:lnSpc>
                <a:spcPts val="6050"/>
              </a:lnSpc>
            </a:pPr>
            <a:r>
              <a:rPr lang="en-US" sz="5500" dirty="0" err="1">
                <a:solidFill>
                  <a:srgbClr val="FFFFFF"/>
                </a:solidFill>
                <a:latin typeface="Codec Pro Bold"/>
                <a:ea typeface="Codec Pro Bold"/>
              </a:rPr>
              <a:t>총사업비</a:t>
            </a:r>
            <a:r>
              <a:rPr lang="en-US" sz="5500" dirty="0">
                <a:solidFill>
                  <a:srgbClr val="FFFFFF"/>
                </a:solidFill>
                <a:latin typeface="Codec Pro Bold"/>
                <a:ea typeface="Codec Pro Bold"/>
              </a:rPr>
              <a:t> 1조원 </a:t>
            </a:r>
            <a:r>
              <a:rPr lang="en-US" sz="5500" dirty="0" err="1">
                <a:solidFill>
                  <a:srgbClr val="FFFFFF"/>
                </a:solidFill>
                <a:latin typeface="Codec Pro Bold"/>
                <a:ea typeface="Codec Pro Bold"/>
              </a:rPr>
              <a:t>규모</a:t>
            </a:r>
            <a:endParaRPr lang="en-US" sz="5500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>
              <a:lnSpc>
                <a:spcPts val="6050"/>
              </a:lnSpc>
            </a:pPr>
            <a:r>
              <a:rPr lang="en-US" sz="5500" dirty="0" err="1">
                <a:solidFill>
                  <a:srgbClr val="FFFFFF"/>
                </a:solidFill>
                <a:ea typeface="Codec Pro Bold"/>
              </a:rPr>
              <a:t>새만금도시개발</a:t>
            </a:r>
            <a:r>
              <a:rPr lang="en-US" sz="5500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5500" dirty="0" err="1">
                <a:solidFill>
                  <a:srgbClr val="FFFFFF"/>
                </a:solidFill>
                <a:ea typeface="Codec Pro Bold"/>
              </a:rPr>
              <a:t>참여</a:t>
            </a:r>
            <a:endParaRPr lang="en-US" sz="5500" dirty="0">
              <a:solidFill>
                <a:srgbClr val="FFFFFF"/>
              </a:solidFill>
              <a:ea typeface="Codec Pr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505480" y="6935324"/>
            <a:ext cx="19100612" cy="6910949"/>
          </a:xfrm>
          <a:custGeom>
            <a:avLst/>
            <a:gdLst/>
            <a:ahLst/>
            <a:cxnLst/>
            <a:rect l="l" t="t" r="r" b="b"/>
            <a:pathLst>
              <a:path w="19100612" h="6910949">
                <a:moveTo>
                  <a:pt x="19100612" y="6910949"/>
                </a:moveTo>
                <a:lnTo>
                  <a:pt x="0" y="6910949"/>
                </a:lnTo>
                <a:lnTo>
                  <a:pt x="0" y="0"/>
                </a:lnTo>
                <a:lnTo>
                  <a:pt x="19100612" y="0"/>
                </a:lnTo>
                <a:lnTo>
                  <a:pt x="19100612" y="6910949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589535" y="-1339929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12655463" y="0"/>
                </a:moveTo>
                <a:lnTo>
                  <a:pt x="0" y="0"/>
                </a:lnTo>
                <a:lnTo>
                  <a:pt x="0" y="12655463"/>
                </a:lnTo>
                <a:lnTo>
                  <a:pt x="12655463" y="12655463"/>
                </a:lnTo>
                <a:lnTo>
                  <a:pt x="126554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146170"/>
            <a:ext cx="8744958" cy="544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 dirty="0">
                <a:solidFill>
                  <a:srgbClr val="FFFFFF"/>
                </a:solidFill>
                <a:latin typeface="Codec Pro Bold"/>
              </a:rPr>
              <a:t>Project manager</a:t>
            </a:r>
          </a:p>
          <a:p>
            <a:pPr>
              <a:lnSpc>
                <a:spcPts val="6050"/>
              </a:lnSpc>
            </a:pPr>
            <a:r>
              <a:rPr lang="en-US" sz="5500" dirty="0">
                <a:solidFill>
                  <a:srgbClr val="FFFFFF"/>
                </a:solidFill>
                <a:latin typeface="Codec Pro Bold"/>
                <a:ea typeface="Codec Pro Bold"/>
              </a:rPr>
              <a:t>(PM) </a:t>
            </a:r>
            <a:r>
              <a:rPr lang="en-US" sz="5500" dirty="0" err="1">
                <a:solidFill>
                  <a:srgbClr val="FFFFFF"/>
                </a:solidFill>
                <a:latin typeface="Codec Pro Bold"/>
                <a:ea typeface="Codec Pro Bold"/>
              </a:rPr>
              <a:t>직책</a:t>
            </a:r>
            <a:endParaRPr lang="en-US" sz="5500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>
              <a:lnSpc>
                <a:spcPts val="6050"/>
              </a:lnSpc>
            </a:pPr>
            <a:endParaRPr lang="en-US" sz="5500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>
              <a:lnSpc>
                <a:spcPts val="6050"/>
              </a:lnSpc>
            </a:pPr>
            <a:r>
              <a:rPr lang="en-US" sz="5500" dirty="0" err="1">
                <a:solidFill>
                  <a:srgbClr val="FFFFFF"/>
                </a:solidFill>
                <a:ea typeface="Codec Pro Bold"/>
              </a:rPr>
              <a:t>그리고</a:t>
            </a:r>
            <a:endParaRPr lang="en-US" sz="5500" dirty="0">
              <a:solidFill>
                <a:srgbClr val="FFFFFF"/>
              </a:solidFill>
              <a:ea typeface="Codec Pro Bold"/>
            </a:endParaRPr>
          </a:p>
          <a:p>
            <a:pPr>
              <a:lnSpc>
                <a:spcPts val="6050"/>
              </a:lnSpc>
            </a:pPr>
            <a:endParaRPr lang="en-US" sz="5500" dirty="0">
              <a:solidFill>
                <a:srgbClr val="FFFFFF"/>
              </a:solidFill>
              <a:ea typeface="Codec Pro Bold"/>
            </a:endParaRPr>
          </a:p>
          <a:p>
            <a:pPr>
              <a:lnSpc>
                <a:spcPts val="6050"/>
              </a:lnSpc>
            </a:pPr>
            <a:r>
              <a:rPr lang="en-US" sz="5500" dirty="0" err="1">
                <a:solidFill>
                  <a:srgbClr val="FFFFFF"/>
                </a:solidFill>
                <a:latin typeface="Codec Pro Bold"/>
                <a:ea typeface="Codec Pro Bold"/>
              </a:rPr>
              <a:t>총사업비</a:t>
            </a:r>
            <a:r>
              <a:rPr lang="en-US" sz="5500" dirty="0">
                <a:solidFill>
                  <a:srgbClr val="FFFFFF"/>
                </a:solidFill>
                <a:latin typeface="Codec Pro Bold"/>
                <a:ea typeface="Codec Pro Bold"/>
              </a:rPr>
              <a:t> 1조원 </a:t>
            </a:r>
            <a:r>
              <a:rPr lang="en-US" sz="5500" dirty="0" err="1">
                <a:solidFill>
                  <a:srgbClr val="FFFFFF"/>
                </a:solidFill>
                <a:latin typeface="Codec Pro Bold"/>
                <a:ea typeface="Codec Pro Bold"/>
              </a:rPr>
              <a:t>규모</a:t>
            </a:r>
            <a:endParaRPr lang="en-US" sz="5500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>
              <a:lnSpc>
                <a:spcPts val="6050"/>
              </a:lnSpc>
            </a:pPr>
            <a:r>
              <a:rPr lang="en-US" sz="5500" dirty="0" err="1">
                <a:solidFill>
                  <a:srgbClr val="FFFFFF"/>
                </a:solidFill>
                <a:ea typeface="Codec Pro Bold"/>
              </a:rPr>
              <a:t>새만금도시개발</a:t>
            </a:r>
            <a:r>
              <a:rPr lang="en-US" sz="5500" dirty="0">
                <a:solidFill>
                  <a:srgbClr val="FFFFFF"/>
                </a:solidFill>
                <a:ea typeface="Codec Pro Bold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55438-D2DC-4F74-A598-A37F66D24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335773" y="2958896"/>
            <a:ext cx="5922210" cy="44416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DE9F3E-FBBE-4409-B6DD-626DA70C1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4061" y="2182396"/>
            <a:ext cx="4737767" cy="59222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505480" y="6935324"/>
            <a:ext cx="19100612" cy="6910949"/>
          </a:xfrm>
          <a:custGeom>
            <a:avLst/>
            <a:gdLst/>
            <a:ahLst/>
            <a:cxnLst/>
            <a:rect l="l" t="t" r="r" b="b"/>
            <a:pathLst>
              <a:path w="19100612" h="6910949">
                <a:moveTo>
                  <a:pt x="19100612" y="6910949"/>
                </a:moveTo>
                <a:lnTo>
                  <a:pt x="0" y="6910949"/>
                </a:lnTo>
                <a:lnTo>
                  <a:pt x="0" y="0"/>
                </a:lnTo>
                <a:lnTo>
                  <a:pt x="19100612" y="0"/>
                </a:lnTo>
                <a:lnTo>
                  <a:pt x="19100612" y="6910949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589535" y="-1339929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12655463" y="0"/>
                </a:moveTo>
                <a:lnTo>
                  <a:pt x="0" y="0"/>
                </a:lnTo>
                <a:lnTo>
                  <a:pt x="0" y="12655463"/>
                </a:lnTo>
                <a:lnTo>
                  <a:pt x="12655463" y="12655463"/>
                </a:lnTo>
                <a:lnTo>
                  <a:pt x="126554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6572" y="876714"/>
            <a:ext cx="17329638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 b="1" dirty="0">
                <a:solidFill>
                  <a:srgbClr val="FFFFFF"/>
                </a:solidFill>
                <a:ea typeface="Codec Pro Bold"/>
              </a:rPr>
              <a:t>3</a:t>
            </a:r>
            <a:r>
              <a:rPr lang="ko-KR" altLang="en-US" sz="5500" b="1" dirty="0">
                <a:solidFill>
                  <a:srgbClr val="FFFFFF"/>
                </a:solidFill>
                <a:ea typeface="Codec Pro Bold"/>
              </a:rPr>
              <a:t>세대 초대형 복합</a:t>
            </a:r>
            <a:r>
              <a:rPr lang="en-US" altLang="ko-KR" sz="55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ko-KR" altLang="en-US" sz="5500" b="1" dirty="0">
                <a:solidFill>
                  <a:srgbClr val="FFFFFF"/>
                </a:solidFill>
                <a:ea typeface="Codec Pro Bold"/>
              </a:rPr>
              <a:t>쇼핑몰 개발 및 공간기획 참여 </a:t>
            </a:r>
            <a:r>
              <a:rPr lang="en-US" altLang="ko-KR" sz="5500" b="1" dirty="0">
                <a:solidFill>
                  <a:srgbClr val="FF0000"/>
                </a:solidFill>
                <a:ea typeface="Codec Pro Bold"/>
              </a:rPr>
              <a:t>(</a:t>
            </a:r>
            <a:r>
              <a:rPr lang="ko-KR" altLang="en-US" sz="5500" b="1" dirty="0">
                <a:solidFill>
                  <a:srgbClr val="FF0000"/>
                </a:solidFill>
                <a:ea typeface="Codec Pro Bold"/>
              </a:rPr>
              <a:t>대외비</a:t>
            </a:r>
            <a:r>
              <a:rPr lang="en-US" altLang="ko-KR" sz="5500" b="1" dirty="0">
                <a:solidFill>
                  <a:srgbClr val="FF0000"/>
                </a:solidFill>
                <a:ea typeface="Codec Pro Bold"/>
              </a:rPr>
              <a:t>)</a:t>
            </a:r>
            <a:endParaRPr lang="en-US" sz="5500" b="1" dirty="0">
              <a:solidFill>
                <a:srgbClr val="FF0000"/>
              </a:solidFill>
              <a:ea typeface="Codec Pro Bold"/>
            </a:endParaRPr>
          </a:p>
        </p:txBody>
      </p:sp>
      <p:pic>
        <p:nvPicPr>
          <p:cNvPr id="1026" name="Picture 2" descr="사진설명">
            <a:extLst>
              <a:ext uri="{FF2B5EF4-FFF2-40B4-BE49-F238E27FC236}">
                <a16:creationId xmlns:a16="http://schemas.microsoft.com/office/drawing/2014/main" id="{6CDAA427-C643-4E92-A2BA-9C902CE86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78" y="4076700"/>
            <a:ext cx="6667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르포]&quot;공원에 백화점이?&quot;…'더현대 서울'의 파격 실험">
            <a:extLst>
              <a:ext uri="{FF2B5EF4-FFF2-40B4-BE49-F238E27FC236}">
                <a16:creationId xmlns:a16="http://schemas.microsoft.com/office/drawing/2014/main" id="{93864387-F40D-4D94-B26E-CA529DDDC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305" y="3049202"/>
            <a:ext cx="6594308" cy="439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더 현대 서울 : 새로운 세대를 위한 백화점의 탄생">
            <a:extLst>
              <a:ext uri="{FF2B5EF4-FFF2-40B4-BE49-F238E27FC236}">
                <a16:creationId xmlns:a16="http://schemas.microsoft.com/office/drawing/2014/main" id="{F0C3302D-E0C2-4288-97CD-AC514AA5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76" y="3447185"/>
            <a:ext cx="3894831" cy="519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1599" flipH="1">
            <a:off x="-3494219" y="5334472"/>
            <a:ext cx="14024293" cy="6910152"/>
          </a:xfrm>
          <a:custGeom>
            <a:avLst/>
            <a:gdLst/>
            <a:ahLst/>
            <a:cxnLst/>
            <a:rect l="l" t="t" r="r" b="b"/>
            <a:pathLst>
              <a:path w="14024293" h="6910152">
                <a:moveTo>
                  <a:pt x="14024293" y="0"/>
                </a:moveTo>
                <a:lnTo>
                  <a:pt x="0" y="0"/>
                </a:lnTo>
                <a:lnTo>
                  <a:pt x="0" y="6910152"/>
                </a:lnTo>
                <a:lnTo>
                  <a:pt x="14024293" y="6910152"/>
                </a:lnTo>
                <a:lnTo>
                  <a:pt x="14024293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4836" y="2569957"/>
            <a:ext cx="16749293" cy="448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 b="1" dirty="0" err="1">
                <a:solidFill>
                  <a:srgbClr val="FFFFFF"/>
                </a:solidFill>
                <a:ea typeface="Codec Pro Bold"/>
              </a:rPr>
              <a:t>지점장</a:t>
            </a:r>
            <a:r>
              <a:rPr lang="en-US" sz="8499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ko-KR" altLang="en-US" sz="8499" b="1" dirty="0">
                <a:solidFill>
                  <a:srgbClr val="FFFFFF"/>
                </a:solidFill>
                <a:ea typeface="Codec Pro Bold"/>
              </a:rPr>
              <a:t>직책</a:t>
            </a:r>
            <a:endParaRPr lang="en-US" sz="8499" b="1" dirty="0">
              <a:solidFill>
                <a:srgbClr val="FFFFFF"/>
              </a:solidFill>
              <a:ea typeface="Codec Pro Bold"/>
            </a:endParaRPr>
          </a:p>
          <a:p>
            <a:pPr>
              <a:lnSpc>
                <a:spcPts val="8499"/>
              </a:lnSpc>
            </a:pPr>
            <a:r>
              <a:rPr lang="en-US" sz="8499" b="1" dirty="0" err="1">
                <a:solidFill>
                  <a:srgbClr val="FFFFFF"/>
                </a:solidFill>
                <a:latin typeface="Codec Pro Bold"/>
                <a:ea typeface="Codec Pro Bold"/>
              </a:rPr>
              <a:t>연매출</a:t>
            </a:r>
            <a:r>
              <a:rPr lang="en-US" sz="8499" b="1" dirty="0">
                <a:solidFill>
                  <a:srgbClr val="FFFFFF"/>
                </a:solidFill>
                <a:latin typeface="Codec Pro Bold"/>
                <a:ea typeface="Codec Pro Bold"/>
              </a:rPr>
              <a:t> 5억 4천</a:t>
            </a:r>
          </a:p>
          <a:p>
            <a:pPr>
              <a:lnSpc>
                <a:spcPts val="8499"/>
              </a:lnSpc>
            </a:pPr>
            <a:r>
              <a:rPr lang="en-US" sz="8499" b="1" dirty="0">
                <a:solidFill>
                  <a:srgbClr val="FFFFFF"/>
                </a:solidFill>
                <a:latin typeface="Codec Pro Bold"/>
                <a:ea typeface="Codec Pro Bold"/>
              </a:rPr>
              <a:t>3개의 </a:t>
            </a:r>
            <a:r>
              <a:rPr lang="en-US" sz="8499" b="1" dirty="0" err="1">
                <a:solidFill>
                  <a:srgbClr val="FFFFFF"/>
                </a:solidFill>
                <a:latin typeface="Codec Pro Bold"/>
                <a:ea typeface="Codec Pro Bold"/>
              </a:rPr>
              <a:t>지점으로</a:t>
            </a:r>
            <a:r>
              <a:rPr lang="en-US" sz="8499" b="1" dirty="0">
                <a:solidFill>
                  <a:srgbClr val="FFFFFF"/>
                </a:solidFill>
                <a:latin typeface="Codec Pro Bold"/>
                <a:ea typeface="Codec Pro Bold"/>
              </a:rPr>
              <a:t> </a:t>
            </a:r>
            <a:r>
              <a:rPr lang="en-US" sz="8499" b="1" dirty="0" err="1">
                <a:solidFill>
                  <a:srgbClr val="FFFFFF"/>
                </a:solidFill>
                <a:latin typeface="Codec Pro Bold"/>
                <a:ea typeface="Codec Pro Bold"/>
              </a:rPr>
              <a:t>사업확장</a:t>
            </a:r>
            <a:endParaRPr lang="en-US" sz="8499" b="1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>
              <a:lnSpc>
                <a:spcPts val="8499"/>
              </a:lnSpc>
            </a:pPr>
            <a:endParaRPr lang="en-US" sz="8499" dirty="0">
              <a:solidFill>
                <a:srgbClr val="FFFFFF"/>
              </a:solidFill>
              <a:latin typeface="Codec Pro Bold"/>
              <a:ea typeface="Codec Pr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1599" flipH="1">
            <a:off x="-3494219" y="5334472"/>
            <a:ext cx="14024293" cy="6910152"/>
          </a:xfrm>
          <a:custGeom>
            <a:avLst/>
            <a:gdLst/>
            <a:ahLst/>
            <a:cxnLst/>
            <a:rect l="l" t="t" r="r" b="b"/>
            <a:pathLst>
              <a:path w="14024293" h="6910152">
                <a:moveTo>
                  <a:pt x="14024293" y="0"/>
                </a:moveTo>
                <a:lnTo>
                  <a:pt x="0" y="0"/>
                </a:lnTo>
                <a:lnTo>
                  <a:pt x="0" y="6910152"/>
                </a:lnTo>
                <a:lnTo>
                  <a:pt x="14024293" y="6910152"/>
                </a:lnTo>
                <a:lnTo>
                  <a:pt x="14024293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4836" y="2569957"/>
            <a:ext cx="16749293" cy="328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ko-KR" altLang="en-US" sz="8499" b="1" dirty="0">
                <a:solidFill>
                  <a:srgbClr val="FFFFFF"/>
                </a:solidFill>
                <a:latin typeface="Codec Pro Bold"/>
                <a:ea typeface="Codec Pro Bold"/>
              </a:rPr>
              <a:t>지금까지 성공만 있었을까요</a:t>
            </a:r>
            <a:r>
              <a:rPr lang="en-US" altLang="ko-KR" sz="8499" b="1" dirty="0">
                <a:solidFill>
                  <a:srgbClr val="FFFFFF"/>
                </a:solidFill>
                <a:latin typeface="Codec Pro Bold"/>
                <a:ea typeface="Codec Pro Bold"/>
              </a:rPr>
              <a:t>?</a:t>
            </a:r>
          </a:p>
          <a:p>
            <a:pPr>
              <a:lnSpc>
                <a:spcPts val="8499"/>
              </a:lnSpc>
            </a:pPr>
            <a:endParaRPr lang="en-US" sz="8499" b="1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>
              <a:lnSpc>
                <a:spcPts val="8499"/>
              </a:lnSpc>
            </a:pPr>
            <a:r>
              <a:rPr lang="ko-KR" altLang="en-US" sz="8499" b="1" dirty="0">
                <a:solidFill>
                  <a:srgbClr val="FFFFFF"/>
                </a:solidFill>
                <a:latin typeface="Codec Pro Bold"/>
                <a:ea typeface="Codec Pro Bold"/>
              </a:rPr>
              <a:t>계속 승승장구 했을까요</a:t>
            </a:r>
            <a:r>
              <a:rPr lang="en-US" altLang="ko-KR" sz="8499" b="1" dirty="0">
                <a:solidFill>
                  <a:srgbClr val="FFFFFF"/>
                </a:solidFill>
                <a:latin typeface="Codec Pro Bold"/>
                <a:ea typeface="Codec Pro Bold"/>
              </a:rPr>
              <a:t>?</a:t>
            </a:r>
            <a:endParaRPr lang="en-US" sz="8499" b="1" dirty="0">
              <a:solidFill>
                <a:srgbClr val="FFFFFF"/>
              </a:solidFill>
              <a:latin typeface="Codec Pro Bold"/>
              <a:ea typeface="Codec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291565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870771"/>
            <a:ext cx="14177494" cy="939571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ko-KR" altLang="en-US" sz="4400" b="1" dirty="0" err="1">
                <a:solidFill>
                  <a:srgbClr val="FFFFFF"/>
                </a:solidFill>
                <a:ea typeface="Codec Pro Bold"/>
              </a:rPr>
              <a:t>수없는</a:t>
            </a:r>
            <a:r>
              <a:rPr lang="ko-KR" altLang="en-US" sz="44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ea typeface="Codec Pro Bold"/>
              </a:rPr>
              <a:t>투자</a:t>
            </a:r>
            <a:r>
              <a:rPr lang="en-US" sz="44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ea typeface="Codec Pro Bold"/>
              </a:rPr>
              <a:t>실패와</a:t>
            </a:r>
            <a:r>
              <a:rPr lang="en-US" sz="44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ea typeface="Codec Pro Bold"/>
              </a:rPr>
              <a:t>성공</a:t>
            </a:r>
            <a:r>
              <a:rPr lang="en-US" sz="44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ea typeface="Codec Pro Bold"/>
              </a:rPr>
              <a:t>반복</a:t>
            </a:r>
            <a:endParaRPr lang="en-US" sz="4400" b="1" dirty="0">
              <a:solidFill>
                <a:srgbClr val="FFFFFF"/>
              </a:solidFill>
              <a:ea typeface="Codec Pro Bold"/>
            </a:endParaRPr>
          </a:p>
          <a:p>
            <a:pPr algn="ctr">
              <a:lnSpc>
                <a:spcPts val="6100"/>
              </a:lnSpc>
            </a:pPr>
            <a:endParaRPr lang="en-US" sz="4400" b="1" dirty="0">
              <a:solidFill>
                <a:srgbClr val="FFFFFF"/>
              </a:solidFill>
              <a:ea typeface="Codec Pro Bold"/>
            </a:endParaRPr>
          </a:p>
          <a:p>
            <a:pPr algn="ctr">
              <a:lnSpc>
                <a:spcPts val="6100"/>
              </a:lnSpc>
            </a:pPr>
            <a:r>
              <a:rPr lang="en-US" sz="4400" b="1" dirty="0" err="1">
                <a:solidFill>
                  <a:srgbClr val="FFFFFF"/>
                </a:solidFill>
                <a:ea typeface="Codec Pro Bold"/>
              </a:rPr>
              <a:t>부동산</a:t>
            </a:r>
            <a:r>
              <a:rPr lang="en-US" sz="44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ea typeface="Codec Pro Bold"/>
              </a:rPr>
              <a:t>사기</a:t>
            </a:r>
            <a:r>
              <a:rPr lang="en-US" sz="44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ea typeface="Codec Pro Bold"/>
              </a:rPr>
              <a:t>채무자의</a:t>
            </a:r>
            <a:r>
              <a:rPr lang="en-US" sz="3200" b="1" dirty="0">
                <a:solidFill>
                  <a:srgbClr val="FFFFFF"/>
                </a:solidFill>
                <a:ea typeface="Codec Pro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ea typeface="Codec Pro Bold"/>
              </a:rPr>
              <a:t>사망</a:t>
            </a:r>
            <a:endParaRPr lang="en-US" sz="3200" b="1" dirty="0">
              <a:solidFill>
                <a:srgbClr val="FFFFFF"/>
              </a:solidFill>
              <a:ea typeface="Codec Pro Bold"/>
            </a:endParaRPr>
          </a:p>
          <a:p>
            <a:pPr algn="ctr">
              <a:lnSpc>
                <a:spcPts val="6100"/>
              </a:lnSpc>
            </a:pPr>
            <a:endParaRPr lang="en-US" sz="4400" b="1" dirty="0">
              <a:solidFill>
                <a:srgbClr val="FFFFFF"/>
              </a:solidFill>
              <a:ea typeface="Codec Pro Bold"/>
            </a:endParaRPr>
          </a:p>
          <a:p>
            <a:pPr algn="ctr">
              <a:lnSpc>
                <a:spcPts val="6100"/>
              </a:lnSpc>
            </a:pPr>
            <a:r>
              <a:rPr lang="en-US" sz="4400" b="1" dirty="0">
                <a:solidFill>
                  <a:srgbClr val="FFFFFF"/>
                </a:solidFill>
                <a:latin typeface="Codec Pro Bold"/>
                <a:ea typeface="Codec Pro Bold"/>
              </a:rPr>
              <a:t>2번의 </a:t>
            </a:r>
            <a:r>
              <a:rPr lang="en-US" sz="4400" b="1" dirty="0" err="1">
                <a:solidFill>
                  <a:srgbClr val="FFFFFF"/>
                </a:solidFill>
                <a:latin typeface="Codec Pro Bold"/>
                <a:ea typeface="Codec Pro Bold"/>
              </a:rPr>
              <a:t>사업</a:t>
            </a:r>
            <a:r>
              <a:rPr lang="en-US" sz="4400" b="1" dirty="0">
                <a:solidFill>
                  <a:srgbClr val="FFFFFF"/>
                </a:solidFill>
                <a:latin typeface="Codec Pro Bold"/>
                <a:ea typeface="Codec Pro Bold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Codec Pro Bold"/>
                <a:ea typeface="Codec Pro Bold"/>
              </a:rPr>
              <a:t>실패</a:t>
            </a:r>
            <a:endParaRPr lang="en-US" sz="4400" b="1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 algn="ctr">
              <a:lnSpc>
                <a:spcPts val="6100"/>
              </a:lnSpc>
            </a:pPr>
            <a:endParaRPr lang="en-US" sz="4400" b="1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 algn="ctr">
              <a:lnSpc>
                <a:spcPts val="6100"/>
              </a:lnSpc>
            </a:pPr>
            <a:r>
              <a:rPr lang="ko-KR" altLang="en-US" sz="4400" b="1" dirty="0">
                <a:solidFill>
                  <a:srgbClr val="FFFFFF"/>
                </a:solidFill>
                <a:latin typeface="Codec Pro Bold"/>
                <a:ea typeface="Codec Pro Bold"/>
              </a:rPr>
              <a:t>차량 반파사고</a:t>
            </a:r>
            <a:endParaRPr lang="en-US" sz="4400" b="1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 algn="ctr">
              <a:lnSpc>
                <a:spcPts val="6100"/>
              </a:lnSpc>
            </a:pPr>
            <a:endParaRPr lang="en-US" sz="4400" b="1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 algn="ctr">
              <a:lnSpc>
                <a:spcPts val="6100"/>
              </a:lnSpc>
            </a:pPr>
            <a:r>
              <a:rPr lang="en-US" sz="4400" b="1" dirty="0">
                <a:solidFill>
                  <a:srgbClr val="FFFFFF"/>
                </a:solidFill>
                <a:latin typeface="Codec Pro Bold"/>
                <a:ea typeface="Codec Pro Bold"/>
              </a:rPr>
              <a:t>전 </a:t>
            </a:r>
            <a:r>
              <a:rPr lang="en-US" sz="4400" b="1" dirty="0" err="1">
                <a:solidFill>
                  <a:srgbClr val="FFFFFF"/>
                </a:solidFill>
                <a:latin typeface="Codec Pro Bold"/>
                <a:ea typeface="Codec Pro Bold"/>
              </a:rPr>
              <a:t>재산</a:t>
            </a:r>
            <a:r>
              <a:rPr lang="en-US" sz="4400" b="1" dirty="0">
                <a:solidFill>
                  <a:srgbClr val="FFFFFF"/>
                </a:solidFill>
                <a:latin typeface="Codec Pro Bold"/>
                <a:ea typeface="Codec Pro Bold"/>
              </a:rPr>
              <a:t> 80% </a:t>
            </a:r>
            <a:r>
              <a:rPr lang="en-US" sz="4400" b="1" dirty="0" err="1">
                <a:solidFill>
                  <a:srgbClr val="FFFFFF"/>
                </a:solidFill>
                <a:latin typeface="Codec Pro Bold"/>
                <a:ea typeface="Codec Pro Bold"/>
              </a:rPr>
              <a:t>소멸</a:t>
            </a:r>
            <a:endParaRPr lang="en-US" sz="4400" b="1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 algn="ctr">
              <a:lnSpc>
                <a:spcPts val="6100"/>
              </a:lnSpc>
            </a:pPr>
            <a:endParaRPr lang="en-US" sz="4400" b="1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 algn="ctr">
              <a:lnSpc>
                <a:spcPts val="6100"/>
              </a:lnSpc>
            </a:pPr>
            <a:r>
              <a:rPr lang="en-US" sz="4400" b="1" dirty="0">
                <a:solidFill>
                  <a:srgbClr val="FFFFFF"/>
                </a:solidFill>
                <a:latin typeface="Codec Pro Bold"/>
                <a:ea typeface="Codec Pro Bold"/>
              </a:rPr>
              <a:t>3</a:t>
            </a:r>
            <a:r>
              <a:rPr lang="ko-KR" altLang="en-US" sz="4400" b="1" dirty="0">
                <a:solidFill>
                  <a:srgbClr val="FFFFFF"/>
                </a:solidFill>
                <a:latin typeface="Codec Pro Bold"/>
                <a:ea typeface="Codec Pro Bold"/>
              </a:rPr>
              <a:t>번의 죽음</a:t>
            </a:r>
            <a:r>
              <a:rPr lang="en-US" altLang="ko-KR" sz="4400" b="1" dirty="0">
                <a:solidFill>
                  <a:srgbClr val="FFFFFF"/>
                </a:solidFill>
                <a:latin typeface="Codec Pro Bold"/>
                <a:ea typeface="Codec Pro Bold"/>
              </a:rPr>
              <a:t>… </a:t>
            </a:r>
            <a:r>
              <a:rPr lang="ko-KR" altLang="en-US" sz="4400" b="1" dirty="0" err="1">
                <a:solidFill>
                  <a:srgbClr val="FFFFFF"/>
                </a:solidFill>
                <a:latin typeface="Codec Pro Bold"/>
                <a:ea typeface="Codec Pro Bold"/>
              </a:rPr>
              <a:t>등등등</a:t>
            </a:r>
            <a:endParaRPr lang="en-US" sz="6100" b="1" dirty="0">
              <a:solidFill>
                <a:srgbClr val="FFFFFF"/>
              </a:solidFill>
              <a:latin typeface="Codec Pro Bold"/>
              <a:ea typeface="Codec Pro Bold"/>
            </a:endParaRPr>
          </a:p>
          <a:p>
            <a:pPr>
              <a:lnSpc>
                <a:spcPts val="6100"/>
              </a:lnSpc>
            </a:pPr>
            <a:endParaRPr lang="en-US" sz="6100" dirty="0">
              <a:solidFill>
                <a:srgbClr val="FFFFFF"/>
              </a:solidFill>
              <a:latin typeface="Codec Pro Bold"/>
              <a:ea typeface="Codec Pro Bold"/>
            </a:endParaRPr>
          </a:p>
        </p:txBody>
      </p:sp>
      <p:pic>
        <p:nvPicPr>
          <p:cNvPr id="2050" name="Picture 2" descr="세상만사 뜻대로 안 될 때 정서적 통증 이겨내는 방법 &lt; 오피니언 &lt; 기사본문 - 주간조선">
            <a:extLst>
              <a:ext uri="{FF2B5EF4-FFF2-40B4-BE49-F238E27FC236}">
                <a16:creationId xmlns:a16="http://schemas.microsoft.com/office/drawing/2014/main" id="{E8A74AAA-CE26-4D47-85E9-32A85812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555" y="3924300"/>
            <a:ext cx="688587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166</Words>
  <Application>Microsoft Office PowerPoint</Application>
  <PresentationFormat>사용자 지정</PresentationFormat>
  <Paragraphs>55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Codec Pro Bold</vt:lpstr>
      <vt:lpstr>Arial</vt:lpstr>
      <vt:lpstr>Calibri</vt:lpstr>
      <vt:lpstr>Codec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Black Purple Abstract Tech Style</dc:title>
  <dc:creator>우이준</dc:creator>
  <cp:lastModifiedBy>우 이준</cp:lastModifiedBy>
  <cp:revision>16</cp:revision>
  <dcterms:created xsi:type="dcterms:W3CDTF">2006-08-16T00:00:00Z</dcterms:created>
  <dcterms:modified xsi:type="dcterms:W3CDTF">2024-01-08T08:50:22Z</dcterms:modified>
  <dc:identifier>DAF44XSeaIk</dc:identifier>
</cp:coreProperties>
</file>